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61" r:id="rId2"/>
    <p:sldId id="262" r:id="rId3"/>
    <p:sldId id="263" r:id="rId4"/>
    <p:sldId id="264" r:id="rId5"/>
    <p:sldId id="256" r:id="rId6"/>
    <p:sldId id="257" r:id="rId7"/>
    <p:sldId id="267" r:id="rId8"/>
    <p:sldId id="259" r:id="rId9"/>
    <p:sldId id="260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F2E1C9-37CB-4169-B34F-3B95ADFA4A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87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1E9FED-A708-41BB-905A-5695801955B3}" type="slidenum">
              <a:rPr lang="en-US"/>
              <a:pPr/>
              <a:t>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82398-1C89-4584-A974-3DCE95DFB044}" type="slidenum">
              <a:rPr lang="en-US"/>
              <a:pPr/>
              <a:t>10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18EC2-BC23-492D-A67B-0364C604F887}" type="slidenum">
              <a:rPr lang="en-US"/>
              <a:pPr/>
              <a:t>11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4EAFF3-DC8B-4150-AE0F-3A3147002F45}" type="slidenum">
              <a:rPr lang="en-US"/>
              <a:pPr/>
              <a:t>2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C4098-752B-427D-B5E3-6B566B15B0F5}" type="slidenum">
              <a:rPr lang="en-US"/>
              <a:pPr/>
              <a:t>3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C3A91-0F03-483A-9021-FCA9793EC6B8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E9246-78A7-4483-B97F-462F8A509002}" type="slidenum">
              <a:rPr lang="en-US"/>
              <a:pPr/>
              <a:t>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515E8-A48B-4F74-88B0-3DE5ED1E0CF7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56DCC-9E5C-4273-83FA-10DDFA42AA0E}" type="slidenum">
              <a:rPr lang="en-US"/>
              <a:pPr/>
              <a:t>7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9A1D9-9329-48E1-9BE7-1864BE9A3DD3}" type="slidenum">
              <a:rPr lang="en-US"/>
              <a:pPr/>
              <a:t>8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AAFBD-063B-406D-B7A2-E70889E18397}" type="slidenum">
              <a:rPr lang="en-US"/>
              <a:pPr/>
              <a:t>9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Line 2"/>
          <p:cNvSpPr>
            <a:spLocks noChangeShapeType="1"/>
          </p:cNvSpPr>
          <p:nvPr/>
        </p:nvSpPr>
        <p:spPr bwMode="auto">
          <a:xfrm>
            <a:off x="2895600" y="4303713"/>
            <a:ext cx="3276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 anchor="t"/>
          <a:lstStyle>
            <a:lvl1pPr algn="ctr">
              <a:lnSpc>
                <a:spcPct val="90000"/>
              </a:lnSpc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 anchor="ctr"/>
          <a:lstStyle>
            <a:lvl1pPr marL="0" indent="0" algn="ctr">
              <a:lnSpc>
                <a:spcPct val="80000"/>
              </a:lnSpc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1066800"/>
            <a:ext cx="86868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82950" name="Group 6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336" y="0"/>
            <a:chExt cx="2064" cy="1344"/>
          </a:xfrm>
        </p:grpSpPr>
        <p:sp>
          <p:nvSpPr>
            <p:cNvPr id="82951" name="Rectangle 7"/>
            <p:cNvSpPr>
              <a:spLocks noChangeArrowheads="1"/>
            </p:cNvSpPr>
            <p:nvPr/>
          </p:nvSpPr>
          <p:spPr bwMode="auto">
            <a:xfrm>
              <a:off x="1008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2" name="Rectangle 8"/>
            <p:cNvSpPr>
              <a:spLocks noChangeArrowheads="1"/>
            </p:cNvSpPr>
            <p:nvPr/>
          </p:nvSpPr>
          <p:spPr bwMode="auto">
            <a:xfrm>
              <a:off x="1344" y="1008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3" name="Rectangle 9"/>
            <p:cNvSpPr>
              <a:spLocks noChangeArrowheads="1"/>
            </p:cNvSpPr>
            <p:nvPr/>
          </p:nvSpPr>
          <p:spPr bwMode="auto">
            <a:xfrm>
              <a:off x="1728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4" name="Rectangle 10"/>
            <p:cNvSpPr>
              <a:spLocks noChangeArrowheads="1"/>
            </p:cNvSpPr>
            <p:nvPr/>
          </p:nvSpPr>
          <p:spPr bwMode="auto">
            <a:xfrm>
              <a:off x="2064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5" name="Rectangle 11"/>
            <p:cNvSpPr>
              <a:spLocks noChangeArrowheads="1"/>
            </p:cNvSpPr>
            <p:nvPr/>
          </p:nvSpPr>
          <p:spPr bwMode="auto">
            <a:xfrm>
              <a:off x="672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6" name="Rectangle 12"/>
            <p:cNvSpPr>
              <a:spLocks noChangeArrowheads="1"/>
            </p:cNvSpPr>
            <p:nvPr/>
          </p:nvSpPr>
          <p:spPr bwMode="auto">
            <a:xfrm>
              <a:off x="336" y="0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57" name="Group 13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2736" y="96"/>
            <a:chExt cx="2064" cy="1344"/>
          </a:xfrm>
        </p:grpSpPr>
        <p:sp>
          <p:nvSpPr>
            <p:cNvPr id="82958" name="Rectangle 14"/>
            <p:cNvSpPr>
              <a:spLocks noChangeArrowheads="1"/>
            </p:cNvSpPr>
            <p:nvPr/>
          </p:nvSpPr>
          <p:spPr bwMode="auto">
            <a:xfrm>
              <a:off x="3408" y="768"/>
              <a:ext cx="336" cy="336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9" name="Rectangle 15"/>
            <p:cNvSpPr>
              <a:spLocks noChangeArrowheads="1"/>
            </p:cNvSpPr>
            <p:nvPr/>
          </p:nvSpPr>
          <p:spPr bwMode="auto">
            <a:xfrm>
              <a:off x="3744" y="1104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0" name="Rectangle 16"/>
            <p:cNvSpPr>
              <a:spLocks noChangeArrowheads="1"/>
            </p:cNvSpPr>
            <p:nvPr/>
          </p:nvSpPr>
          <p:spPr bwMode="auto">
            <a:xfrm>
              <a:off x="4128" y="432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Rectangle 17"/>
            <p:cNvSpPr>
              <a:spLocks noChangeArrowheads="1"/>
            </p:cNvSpPr>
            <p:nvPr/>
          </p:nvSpPr>
          <p:spPr bwMode="auto">
            <a:xfrm>
              <a:off x="4464" y="768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Rectangle 18"/>
            <p:cNvSpPr>
              <a:spLocks noChangeArrowheads="1"/>
            </p:cNvSpPr>
            <p:nvPr/>
          </p:nvSpPr>
          <p:spPr bwMode="auto">
            <a:xfrm>
              <a:off x="3072" y="432"/>
              <a:ext cx="336" cy="336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3" name="Rectangle 19"/>
            <p:cNvSpPr>
              <a:spLocks noChangeArrowheads="1"/>
            </p:cNvSpPr>
            <p:nvPr/>
          </p:nvSpPr>
          <p:spPr bwMode="auto">
            <a:xfrm>
              <a:off x="2736" y="96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4" name="Rectangle 20"/>
          <p:cNvSpPr>
            <a:spLocks noChangeArrowheads="1"/>
          </p:cNvSpPr>
          <p:nvPr/>
        </p:nvSpPr>
        <p:spPr bwMode="auto">
          <a:xfrm>
            <a:off x="4114800" y="4191000"/>
            <a:ext cx="211138" cy="21113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4419600" y="4191000"/>
            <a:ext cx="211138" cy="211138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2966" name="Rectangle 22"/>
          <p:cNvSpPr>
            <a:spLocks noChangeArrowheads="1"/>
          </p:cNvSpPr>
          <p:nvPr/>
        </p:nvSpPr>
        <p:spPr bwMode="auto">
          <a:xfrm>
            <a:off x="4724400" y="4191000"/>
            <a:ext cx="211138" cy="2111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2967" name="Rectangle 2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96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96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3200"/>
            </a:lvl1pPr>
          </a:lstStyle>
          <a:p>
            <a:fld id="{50AFAD52-C254-4125-87F8-30FD7134C3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9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29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15908-8BF9-4528-82CF-7DB83AFF6D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5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219200"/>
            <a:ext cx="17716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1625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EE5EA-8CE0-48BA-BA61-A3C66D3C06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6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5019B-D462-4F91-9F18-3753E7A087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BC888-EC6A-4A17-A937-8FABA6C64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8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242CD-8D78-4FF8-A571-9786E93714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1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90C9-9423-42DB-B903-8C7005559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4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681C8-016C-4785-AB9E-9300BFC04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5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997C6-C6F2-49F4-A1C7-BB4748839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7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72F88-4918-4487-BEAF-B36163E167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8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B4733-5132-4272-8FF4-002C4227BD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6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22860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33400" y="28194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1981200" y="533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762000" y="1066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1143000" y="685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2362200" y="152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0" y="755650"/>
            <a:ext cx="5867400" cy="76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5715000" y="609600"/>
            <a:ext cx="304800" cy="30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5562600" y="457200"/>
            <a:ext cx="304800" cy="304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8458200" y="3962400"/>
            <a:ext cx="381000" cy="3810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8686800" y="3657600"/>
            <a:ext cx="381000" cy="381000"/>
          </a:xfrm>
          <a:prstGeom prst="rect">
            <a:avLst/>
          </a:prstGeom>
          <a:solidFill>
            <a:schemeClr val="bg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grpSp>
        <p:nvGrpSpPr>
          <p:cNvPr id="81934" name="Group 14"/>
          <p:cNvGrpSpPr>
            <a:grpSpLocks/>
          </p:cNvGrpSpPr>
          <p:nvPr/>
        </p:nvGrpSpPr>
        <p:grpSpPr bwMode="auto">
          <a:xfrm>
            <a:off x="0" y="2286000"/>
            <a:ext cx="1066800" cy="1066800"/>
            <a:chOff x="0" y="2496"/>
            <a:chExt cx="672" cy="672"/>
          </a:xfrm>
        </p:grpSpPr>
        <p:sp>
          <p:nvSpPr>
            <p:cNvPr id="81935" name="Rectangle 15"/>
            <p:cNvSpPr>
              <a:spLocks noChangeArrowheads="1"/>
            </p:cNvSpPr>
            <p:nvPr/>
          </p:nvSpPr>
          <p:spPr bwMode="auto">
            <a:xfrm>
              <a:off x="0" y="2496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6" name="Rectangle 16"/>
            <p:cNvSpPr>
              <a:spLocks noChangeArrowheads="1"/>
            </p:cNvSpPr>
            <p:nvPr/>
          </p:nvSpPr>
          <p:spPr bwMode="auto">
            <a:xfrm>
              <a:off x="336" y="2832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3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086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38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507163"/>
            <a:ext cx="1828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1939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07163"/>
            <a:ext cx="289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folHlink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1940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172200"/>
            <a:ext cx="7620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fld id="{3A89D058-F58A-4F69-B22D-39C01F60783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81941" name="Group 21"/>
          <p:cNvGrpSpPr>
            <a:grpSpLocks/>
          </p:cNvGrpSpPr>
          <p:nvPr/>
        </p:nvGrpSpPr>
        <p:grpSpPr bwMode="auto">
          <a:xfrm>
            <a:off x="762000" y="152400"/>
            <a:ext cx="1981200" cy="1295400"/>
            <a:chOff x="3888" y="96"/>
            <a:chExt cx="1248" cy="816"/>
          </a:xfrm>
        </p:grpSpPr>
        <p:sp>
          <p:nvSpPr>
            <p:cNvPr id="81942" name="Rectangle 22"/>
            <p:cNvSpPr>
              <a:spLocks noChangeArrowheads="1"/>
            </p:cNvSpPr>
            <p:nvPr/>
          </p:nvSpPr>
          <p:spPr bwMode="auto">
            <a:xfrm>
              <a:off x="4656" y="336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3" name="Rectangle 23"/>
            <p:cNvSpPr>
              <a:spLocks noChangeArrowheads="1"/>
            </p:cNvSpPr>
            <p:nvPr/>
          </p:nvSpPr>
          <p:spPr bwMode="auto">
            <a:xfrm>
              <a:off x="3888" y="672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4" name="Rectangle 24"/>
            <p:cNvSpPr>
              <a:spLocks noChangeArrowheads="1"/>
            </p:cNvSpPr>
            <p:nvPr/>
          </p:nvSpPr>
          <p:spPr bwMode="auto">
            <a:xfrm>
              <a:off x="4128" y="432"/>
              <a:ext cx="240" cy="240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45" name="Rectangle 25"/>
            <p:cNvSpPr>
              <a:spLocks noChangeArrowheads="1"/>
            </p:cNvSpPr>
            <p:nvPr/>
          </p:nvSpPr>
          <p:spPr bwMode="auto">
            <a:xfrm>
              <a:off x="4896" y="96"/>
              <a:ext cx="240" cy="240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192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192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192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192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19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1937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/>
              <a:t>СТРУКТУРА ЛИЧНОСТИ</a:t>
            </a:r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/>
              <a:t>ОСНОВНЕ ЈЕДИНИЦЕ, КАРАКТЕР И ТИПОВИ КАРАКТЕРА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ТИПОВИ И ТИПОЛОГИЈЕ ЛИЧНОСТИ</a:t>
            </a:r>
            <a:endParaRPr lang="en-US" sz="36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Cyrl-CS" sz="2000"/>
              <a:t>Тип </a:t>
            </a:r>
            <a:r>
              <a:rPr lang="sr-Latn-CS" sz="2000"/>
              <a:t>(</a:t>
            </a:r>
            <a:r>
              <a:rPr lang="de-DE" sz="2000"/>
              <a:t>грч. </a:t>
            </a:r>
            <a:r>
              <a:rPr lang="en-US" sz="2000" i="1">
                <a:latin typeface="Symbol" pitchFamily="18" charset="2"/>
              </a:rPr>
              <a:t>tupoV</a:t>
            </a:r>
            <a:r>
              <a:rPr lang="de-DE" sz="2000" i="1">
                <a:latin typeface="Symbol" pitchFamily="18" charset="2"/>
              </a:rPr>
              <a:t> </a:t>
            </a:r>
            <a:r>
              <a:rPr lang="de-DE" sz="2000"/>
              <a:t>= отисак, лик, узор) је образац, основни облик</a:t>
            </a:r>
          </a:p>
          <a:p>
            <a:pPr>
              <a:lnSpc>
                <a:spcPct val="90000"/>
              </a:lnSpc>
            </a:pPr>
            <a:r>
              <a:rPr lang="sr-Cyrl-CS" sz="2000"/>
              <a:t>Тип личности – апстрактна категорија (схема) под коју се може подвести нека особа.</a:t>
            </a:r>
          </a:p>
          <a:p>
            <a:pPr>
              <a:lnSpc>
                <a:spcPct val="90000"/>
              </a:lnSpc>
            </a:pPr>
            <a:r>
              <a:rPr lang="sr-Cyrl-CS" sz="2000"/>
              <a:t>Емпиријски и идеални тип</a:t>
            </a:r>
          </a:p>
          <a:p>
            <a:pPr>
              <a:lnSpc>
                <a:spcPct val="90000"/>
              </a:lnSpc>
            </a:pPr>
            <a:r>
              <a:rPr lang="sr-Cyrl-CS" sz="2000"/>
              <a:t>Предности и мане коришћења типова у психологији личности</a:t>
            </a:r>
          </a:p>
          <a:p>
            <a:pPr>
              <a:lnSpc>
                <a:spcPct val="90000"/>
              </a:lnSpc>
            </a:pPr>
            <a:r>
              <a:rPr lang="sr-Cyrl-CS" sz="2000"/>
              <a:t>Претпоставка типологије – дистрибуција особина личности није </a:t>
            </a:r>
            <a:r>
              <a:rPr lang="sr-Cyrl-CS" sz="2000" i="1"/>
              <a:t>унимодална</a:t>
            </a:r>
            <a:r>
              <a:rPr lang="sr-Cyrl-CS" sz="2000"/>
              <a:t>, већ </a:t>
            </a:r>
            <a:r>
              <a:rPr lang="sr-Cyrl-CS" sz="2000" i="1"/>
              <a:t>бимодална</a:t>
            </a:r>
            <a:r>
              <a:rPr lang="sr-Cyrl-CS" sz="2000"/>
              <a:t> или </a:t>
            </a:r>
            <a:r>
              <a:rPr lang="sr-Cyrl-CS" sz="2000" i="1"/>
              <a:t>мултимодална</a:t>
            </a:r>
            <a:r>
              <a:rPr lang="sr-Cyrl-CS" sz="2000"/>
              <a:t>.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ЈУНГОВА ТИПОЛОГИЈА ЛИЧНОСТИ</a:t>
            </a:r>
            <a:endParaRPr lang="en-US" sz="3600" dirty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819400"/>
            <a:ext cx="3478213" cy="3352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2000"/>
              <a:t>Екстраверзија и интроверзија</a:t>
            </a:r>
          </a:p>
          <a:p>
            <a:pPr>
              <a:lnSpc>
                <a:spcPct val="80000"/>
              </a:lnSpc>
            </a:pPr>
            <a:r>
              <a:rPr lang="sr-Cyrl-CS" sz="2000"/>
              <a:t>Екстравертни тип</a:t>
            </a:r>
            <a:r>
              <a:rPr lang="sr-Cyrl-CS" sz="1800"/>
              <a:t> (отворен, активан, прагматичан, реалан, дружељубив, сарадљив, импулсиван, лакомислен, оптимиста)</a:t>
            </a:r>
          </a:p>
          <a:p>
            <a:pPr>
              <a:lnSpc>
                <a:spcPct val="80000"/>
              </a:lnSpc>
            </a:pPr>
            <a:r>
              <a:rPr lang="sr-Cyrl-CS" sz="2000"/>
              <a:t>Интровертни тип</a:t>
            </a:r>
            <a:r>
              <a:rPr lang="sr-Cyrl-CS" sz="1800"/>
              <a:t> (затворен, пасиван, уздржан, истрајан, крут, опрезан, сумњичав, песимиста)</a:t>
            </a: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2819400"/>
            <a:ext cx="3478212" cy="3352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2000"/>
              <a:t>Психичке функције</a:t>
            </a:r>
          </a:p>
          <a:p>
            <a:pPr>
              <a:lnSpc>
                <a:spcPct val="80000"/>
              </a:lnSpc>
            </a:pPr>
            <a:endParaRPr lang="sr-Cyrl-C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1600"/>
              <a:t>	мишљење	осети</a:t>
            </a:r>
          </a:p>
          <a:p>
            <a:pPr>
              <a:lnSpc>
                <a:spcPct val="80000"/>
              </a:lnSpc>
            </a:pPr>
            <a:endParaRPr lang="sr-Cyrl-CS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1600"/>
              <a:t>	осећање	интуиција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r-Cyrl-CS" sz="1800"/>
          </a:p>
          <a:p>
            <a:pPr>
              <a:lnSpc>
                <a:spcPct val="80000"/>
              </a:lnSpc>
            </a:pPr>
            <a:r>
              <a:rPr lang="sr-Cyrl-CS" sz="1800"/>
              <a:t>Мислени (е/и) тип</a:t>
            </a:r>
          </a:p>
          <a:p>
            <a:pPr>
              <a:lnSpc>
                <a:spcPct val="80000"/>
              </a:lnSpc>
            </a:pPr>
            <a:r>
              <a:rPr lang="sr-Cyrl-CS" sz="1800"/>
              <a:t>Осетилни (е/и) тип</a:t>
            </a:r>
          </a:p>
          <a:p>
            <a:pPr>
              <a:lnSpc>
                <a:spcPct val="80000"/>
              </a:lnSpc>
            </a:pPr>
            <a:r>
              <a:rPr lang="sr-Cyrl-CS" sz="1800"/>
              <a:t>Емоционални (е/и) тип</a:t>
            </a:r>
          </a:p>
          <a:p>
            <a:pPr>
              <a:lnSpc>
                <a:spcPct val="80000"/>
              </a:lnSpc>
            </a:pPr>
            <a:r>
              <a:rPr lang="sr-Cyrl-CS" sz="1800"/>
              <a:t>Интуитивни (е/и) тип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СТРУКТУРА ЛИЧНОСТИ – ОСНОВНИ ЕЛЕМЕНТИ</a:t>
            </a:r>
            <a:endParaRPr lang="en-US" sz="3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/>
              <a:t>Ситне јединице:</a:t>
            </a:r>
            <a:r>
              <a:rPr lang="ru-RU" sz="2400" i="1"/>
              <a:t>нагони</a:t>
            </a:r>
            <a:r>
              <a:rPr lang="sr-Latn-CS" sz="2400" i="1"/>
              <a:t>, </a:t>
            </a:r>
            <a:r>
              <a:rPr lang="ru-RU" sz="2400" i="1"/>
              <a:t>навике</a:t>
            </a:r>
            <a:r>
              <a:rPr lang="sr-Latn-CS" sz="2400" i="1"/>
              <a:t>, </a:t>
            </a:r>
            <a:r>
              <a:rPr lang="ru-RU" sz="2400" i="1"/>
              <a:t>С</a:t>
            </a:r>
            <a:r>
              <a:rPr lang="sr-Latn-CS" sz="2400" i="1"/>
              <a:t>-</a:t>
            </a:r>
            <a:r>
              <a:rPr lang="ru-RU" sz="2400" i="1"/>
              <a:t>Р јединице</a:t>
            </a:r>
            <a:r>
              <a:rPr lang="sr-Latn-CS" sz="2400" i="1"/>
              <a:t>, </a:t>
            </a:r>
            <a:r>
              <a:rPr lang="ru-RU" sz="2400" i="1"/>
              <a:t>рефлекси </a:t>
            </a:r>
          </a:p>
          <a:p>
            <a:r>
              <a:rPr lang="ru-RU" sz="2400"/>
              <a:t>Крупне јединице: </a:t>
            </a:r>
            <a:r>
              <a:rPr lang="ru-RU" sz="2400" i="1"/>
              <a:t>црте</a:t>
            </a:r>
            <a:r>
              <a:rPr lang="sr-Latn-CS" sz="2400" i="1"/>
              <a:t>, </a:t>
            </a:r>
            <a:r>
              <a:rPr lang="ru-RU" sz="2400" i="1"/>
              <a:t>фактори</a:t>
            </a:r>
            <a:r>
              <a:rPr lang="sr-Latn-CS" sz="2400" i="1"/>
              <a:t>, </a:t>
            </a:r>
            <a:r>
              <a:rPr lang="ru-RU" sz="2400" i="1"/>
              <a:t>потребе</a:t>
            </a:r>
            <a:r>
              <a:rPr lang="sr-Latn-CS" sz="2400" i="1"/>
              <a:t>, </a:t>
            </a:r>
            <a:r>
              <a:rPr lang="ru-RU" sz="2400" i="1"/>
              <a:t>сентименти</a:t>
            </a:r>
            <a:r>
              <a:rPr lang="ru-RU" sz="2400"/>
              <a:t> </a:t>
            </a:r>
          </a:p>
          <a:p>
            <a:r>
              <a:rPr lang="ru-RU" sz="2400"/>
              <a:t>Подсистеми у структури личности:</a:t>
            </a:r>
          </a:p>
          <a:p>
            <a:r>
              <a:rPr lang="ru-RU" sz="2400" i="1"/>
              <a:t>способности</a:t>
            </a:r>
            <a:r>
              <a:rPr lang="sr-Latn-CS" sz="2400" i="1"/>
              <a:t>, </a:t>
            </a:r>
            <a:r>
              <a:rPr lang="ru-RU" sz="2400" i="1"/>
              <a:t>темперамент</a:t>
            </a:r>
            <a:r>
              <a:rPr lang="sr-Latn-CS" sz="2400" i="1"/>
              <a:t>, </a:t>
            </a:r>
            <a:r>
              <a:rPr lang="ru-RU" sz="2400" i="1"/>
              <a:t>карактер</a:t>
            </a:r>
            <a:r>
              <a:rPr lang="sr-Latn-CS" sz="2400" i="1"/>
              <a:t>, </a:t>
            </a:r>
            <a:r>
              <a:rPr lang="sr-Cyrl-CS" sz="2400" i="1"/>
              <a:t>идентитет, ја комплекс, савест, систем м</a:t>
            </a:r>
            <a:r>
              <a:rPr lang="ru-RU" sz="2400" i="1"/>
              <a:t>отива</a:t>
            </a:r>
            <a:r>
              <a:rPr lang="sr-Latn-CS" sz="2400" i="1"/>
              <a:t>, </a:t>
            </a:r>
            <a:r>
              <a:rPr lang="ru-RU" sz="2400" i="1"/>
              <a:t>ставова</a:t>
            </a:r>
            <a:r>
              <a:rPr lang="sr-Latn-CS" sz="2400" i="1"/>
              <a:t>, </a:t>
            </a:r>
            <a:r>
              <a:rPr lang="ru-RU" sz="2400" i="1"/>
              <a:t>вредности</a:t>
            </a:r>
            <a:r>
              <a:rPr lang="ru-RU" sz="2400"/>
              <a:t> </a:t>
            </a: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/>
              <a:t>ЦРТЕ ЛИЧНОСТИ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sz="2000" b="1"/>
              <a:t>Црте</a:t>
            </a:r>
            <a:r>
              <a:rPr lang="sr-Latn-CS" sz="2000"/>
              <a:t> су релативно трајне и релативно опште особине личности, </a:t>
            </a:r>
            <a:r>
              <a:rPr lang="sr-Cyrl-CS" sz="2000"/>
              <a:t>диспозиције </a:t>
            </a:r>
            <a:r>
              <a:rPr lang="sr-Latn-CS" sz="2000"/>
              <a:t>одговорне за доследност понашања у сличним ситуацијама</a:t>
            </a:r>
            <a:r>
              <a:rPr lang="en-US" sz="2000"/>
              <a:t> </a:t>
            </a:r>
            <a:r>
              <a:rPr lang="sr-Cyrl-CS" sz="2000"/>
              <a:t>(</a:t>
            </a:r>
            <a:r>
              <a:rPr lang="sr-Cyrl-CS" sz="2000" i="1"/>
              <a:t>доминантност, истрајност, дружељубивост</a:t>
            </a:r>
            <a:r>
              <a:rPr lang="sr-Cyrl-CS" sz="2000"/>
              <a:t>)</a:t>
            </a:r>
          </a:p>
          <a:p>
            <a:pPr>
              <a:lnSpc>
                <a:spcPct val="90000"/>
              </a:lnSpc>
            </a:pPr>
            <a:r>
              <a:rPr lang="sr-Cyrl-CS" sz="2000"/>
              <a:t>Различити методи утврђивања црте (посматрање, студија случаја, факторска анализа)</a:t>
            </a:r>
          </a:p>
          <a:p>
            <a:pPr>
              <a:lnSpc>
                <a:spcPct val="90000"/>
              </a:lnSpc>
            </a:pPr>
            <a:r>
              <a:rPr lang="sr-Cyrl-CS" sz="2000"/>
              <a:t>Номиналистичко и реалистичко схватање </a:t>
            </a:r>
          </a:p>
          <a:p>
            <a:pPr>
              <a:lnSpc>
                <a:spcPct val="90000"/>
              </a:lnSpc>
            </a:pPr>
            <a:r>
              <a:rPr lang="sr-Cyrl-CS" sz="2000"/>
              <a:t>Врсте црта (опште и личне; површинске и изворне; црте темперамента, карактера, способности)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/>
              <a:t>ФАКТОРИ ЛИЧНОСТИ 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Cyrl-CS" sz="2400"/>
              <a:t>Епистемолошки статус: х</a:t>
            </a:r>
            <a:r>
              <a:rPr lang="sr-Latn-CS" sz="2400"/>
              <a:t>ипотетички математичко-психолошки конструкт</a:t>
            </a:r>
            <a:r>
              <a:rPr lang="en-US" sz="2400"/>
              <a:t> </a:t>
            </a:r>
            <a:endParaRPr lang="sr-Cyrl-CS" sz="2400"/>
          </a:p>
          <a:p>
            <a:pPr>
              <a:lnSpc>
                <a:spcPct val="80000"/>
              </a:lnSpc>
            </a:pPr>
            <a:r>
              <a:rPr lang="sr-Cyrl-CS" sz="2400"/>
              <a:t>Фактор је </a:t>
            </a:r>
            <a:r>
              <a:rPr lang="sr-Latn-CS" sz="2400"/>
              <a:t>латентна варијабла која лежи у основи већег броја манифестних варијабли (меримо </a:t>
            </a:r>
            <a:r>
              <a:rPr lang="sr-Cyrl-CS" sz="2400"/>
              <a:t>их </a:t>
            </a:r>
            <a:r>
              <a:rPr lang="sr-Latn-CS" sz="2400"/>
              <a:t>тестовима) и  сматра </a:t>
            </a:r>
            <a:r>
              <a:rPr lang="sr-Cyrl-CS" sz="2400"/>
              <a:t>се </a:t>
            </a:r>
            <a:r>
              <a:rPr lang="sr-Latn-CS" sz="2400"/>
              <a:t>њиховим узроком</a:t>
            </a:r>
            <a:r>
              <a:rPr lang="sr-Cyrl-CS" sz="2400"/>
              <a:t>.</a:t>
            </a:r>
            <a:r>
              <a:rPr lang="en-US" sz="2400"/>
              <a:t> </a:t>
            </a:r>
            <a:r>
              <a:rPr lang="sr-Cyrl-CS" sz="2400"/>
              <a:t>Добија се из факторске матрице. </a:t>
            </a:r>
          </a:p>
          <a:p>
            <a:pPr>
              <a:lnSpc>
                <a:spcPct val="80000"/>
              </a:lnSpc>
            </a:pPr>
            <a:r>
              <a:rPr lang="sr-Cyrl-CS" sz="2400"/>
              <a:t>Реалистичко и номиналистичко схватање фактора (способности, црте личности)</a:t>
            </a:r>
          </a:p>
          <a:p>
            <a:pPr>
              <a:lnSpc>
                <a:spcPct val="80000"/>
              </a:lnSpc>
            </a:pPr>
            <a:r>
              <a:rPr lang="sr-Cyrl-CS" sz="2400"/>
              <a:t>Фактори првог и другог реда (екстракти факторисања више фактора првог реда)</a:t>
            </a:r>
            <a:r>
              <a:rPr lang="sr-Latn-CS" sz="2400"/>
              <a:t> </a:t>
            </a: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086600" cy="1600200"/>
          </a:xfrm>
        </p:spPr>
        <p:txBody>
          <a:bodyPr/>
          <a:lstStyle/>
          <a:p>
            <a:pPr algn="ctr"/>
            <a:r>
              <a:rPr lang="sr-Cyrl-CS" dirty="0"/>
              <a:t>КАРАКТЕР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0866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Cyrl-CS" sz="2400" dirty="0"/>
              <a:t>ПРИРОДА КАРАКТЕРА</a:t>
            </a:r>
          </a:p>
          <a:p>
            <a:pPr>
              <a:lnSpc>
                <a:spcPct val="90000"/>
              </a:lnSpc>
            </a:pPr>
            <a:r>
              <a:rPr lang="sr-Cyrl-CS" sz="2400" dirty="0"/>
              <a:t>Шта је карактер (морална процена или сложај битних особина)</a:t>
            </a:r>
          </a:p>
          <a:p>
            <a:pPr>
              <a:lnSpc>
                <a:spcPct val="90000"/>
              </a:lnSpc>
            </a:pPr>
            <a:r>
              <a:rPr lang="sr-Cyrl-CS" sz="2400" i="1" dirty="0"/>
              <a:t>карактер </a:t>
            </a:r>
            <a:r>
              <a:rPr lang="sr-Cyrl-CS" sz="2400" dirty="0"/>
              <a:t>= “белег”, “знак”, “урезано</a:t>
            </a:r>
            <a:r>
              <a:rPr lang="sr-Cyrl-CS" sz="2400" dirty="0" smtClean="0"/>
              <a:t>”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sr-Cyrl-RS" sz="2400" i="1" dirty="0" smtClean="0"/>
              <a:t>Карактер – склоп изразитих емоционално-мотивицационих, вољних и етичких црта личности по којима се личност разликује</a:t>
            </a:r>
            <a:endParaRPr lang="sr-Cyrl-CS" sz="2400" i="1" dirty="0"/>
          </a:p>
          <a:p>
            <a:pPr>
              <a:lnSpc>
                <a:spcPct val="90000"/>
              </a:lnSpc>
            </a:pPr>
            <a:endParaRPr lang="sr-Cyrl-CS" sz="2400" dirty="0" smtClean="0"/>
          </a:p>
          <a:p>
            <a:pPr>
              <a:lnSpc>
                <a:spcPct val="90000"/>
              </a:lnSpc>
            </a:pPr>
            <a:r>
              <a:rPr lang="sr-Cyrl-CS" sz="2400" dirty="0" smtClean="0"/>
              <a:t>ТИПОВИ </a:t>
            </a:r>
            <a:r>
              <a:rPr lang="sr-Cyrl-CS" sz="2400" dirty="0"/>
              <a:t>И ТИПОЛОГИЈЕ КАРАКТЕРА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086600" cy="1447800"/>
          </a:xfrm>
        </p:spPr>
        <p:txBody>
          <a:bodyPr/>
          <a:lstStyle/>
          <a:p>
            <a:pPr algn="ctr"/>
            <a:r>
              <a:rPr lang="sr-Cyrl-CS" sz="3600" dirty="0"/>
              <a:t>ФРОЈДОВА ТЕОРИЈА И ТИПОЛОГИЈА КАРАКТЕРА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514600"/>
            <a:ext cx="4011613" cy="3733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1800" b="1" dirty="0"/>
              <a:t>Шта је карактер</a:t>
            </a:r>
            <a:r>
              <a:rPr lang="sr-Cyrl-CS" sz="1800" dirty="0"/>
              <a:t> (стечен склоп особина ега значајан за прилагођавање; црта карактера је структурални и динамички појам)</a:t>
            </a:r>
          </a:p>
          <a:p>
            <a:pPr>
              <a:lnSpc>
                <a:spcPct val="80000"/>
              </a:lnSpc>
            </a:pPr>
            <a:r>
              <a:rPr lang="sr-Cyrl-CS" sz="1800" i="1" dirty="0"/>
              <a:t>карактер </a:t>
            </a:r>
            <a:r>
              <a:rPr lang="sr-Cyrl-CS" sz="1800" dirty="0"/>
              <a:t>= “белег”, “знак”, “урезано”</a:t>
            </a:r>
            <a:endParaRPr lang="sr-Cyrl-CS" sz="1800" i="1" dirty="0"/>
          </a:p>
          <a:p>
            <a:pPr>
              <a:lnSpc>
                <a:spcPct val="80000"/>
              </a:lnSpc>
            </a:pPr>
            <a:r>
              <a:rPr lang="sr-Cyrl-CS" sz="1800" b="1" dirty="0"/>
              <a:t>Формирање карактера</a:t>
            </a:r>
            <a:r>
              <a:rPr lang="sr-Cyrl-CS" sz="18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1800" dirty="0"/>
              <a:t> 	развој либида, фиксације и црте као симптоми</a:t>
            </a:r>
          </a:p>
          <a:p>
            <a:pPr>
              <a:lnSpc>
                <a:spcPct val="80000"/>
              </a:lnSpc>
            </a:pPr>
            <a:r>
              <a:rPr lang="sr-Cyrl-CS" sz="1800" dirty="0"/>
              <a:t>Механизми формирања црта</a:t>
            </a:r>
            <a:r>
              <a:rPr lang="sr-Cyrl-CS" sz="16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sr-Cyrl-CS" sz="1600" i="1" dirty="0"/>
              <a:t>с</a:t>
            </a:r>
            <a:r>
              <a:rPr lang="sr-Cyrl-CS" sz="1600" i="1" dirty="0" smtClean="0"/>
              <a:t>ублимација</a:t>
            </a:r>
          </a:p>
          <a:p>
            <a:pPr lvl="1">
              <a:lnSpc>
                <a:spcPct val="80000"/>
              </a:lnSpc>
            </a:pPr>
            <a:r>
              <a:rPr lang="sr-Cyrl-CS" sz="1600" i="1" dirty="0" smtClean="0"/>
              <a:t>реактивна формација</a:t>
            </a:r>
          </a:p>
          <a:p>
            <a:pPr lvl="1">
              <a:lnSpc>
                <a:spcPct val="80000"/>
              </a:lnSpc>
            </a:pPr>
            <a:r>
              <a:rPr lang="sr-Cyrl-CS" sz="1600" i="1" dirty="0" smtClean="0"/>
              <a:t>идентификација</a:t>
            </a:r>
            <a:endParaRPr lang="en-US" sz="1600" i="1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438400"/>
            <a:ext cx="3478212" cy="350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2000" dirty="0"/>
              <a:t>Типови карактера:</a:t>
            </a:r>
          </a:p>
          <a:p>
            <a:pPr>
              <a:lnSpc>
                <a:spcPct val="80000"/>
              </a:lnSpc>
            </a:pPr>
            <a:r>
              <a:rPr lang="sr-Cyrl-CS" sz="2000" i="1" dirty="0"/>
              <a:t>Орални</a:t>
            </a:r>
            <a:r>
              <a:rPr lang="en-US" sz="1800" dirty="0"/>
              <a:t> </a:t>
            </a:r>
            <a:r>
              <a:rPr lang="sr-Cyrl-CS" sz="1800" dirty="0"/>
              <a:t>(самопоуздање, независност, поверење, </a:t>
            </a:r>
            <a:r>
              <a:rPr lang="sr-Cyrl-CS" sz="1800" dirty="0" smtClean="0"/>
              <a:t>оптимизам</a:t>
            </a:r>
            <a:r>
              <a:rPr lang="en-US" sz="1800" dirty="0" smtClean="0"/>
              <a:t> </a:t>
            </a:r>
            <a:r>
              <a:rPr lang="sr-Cyrl-RS" sz="1800" dirty="0" smtClean="0"/>
              <a:t>или неповерење, песимизам, зависност итд.</a:t>
            </a:r>
            <a:r>
              <a:rPr lang="sr-Cyrl-CS" sz="1800" dirty="0" smtClean="0"/>
              <a:t>)</a:t>
            </a:r>
            <a:endParaRPr lang="sr-Cyrl-CS" sz="1800" dirty="0"/>
          </a:p>
          <a:p>
            <a:pPr>
              <a:lnSpc>
                <a:spcPct val="80000"/>
              </a:lnSpc>
            </a:pPr>
            <a:r>
              <a:rPr lang="sr-Cyrl-CS" sz="2000" dirty="0"/>
              <a:t>Анални</a:t>
            </a:r>
            <a:r>
              <a:rPr lang="sr-Cyrl-CS" sz="1800" dirty="0"/>
              <a:t> (тврдоглавост, штедљивост, уредност)</a:t>
            </a:r>
          </a:p>
          <a:p>
            <a:pPr>
              <a:lnSpc>
                <a:spcPct val="80000"/>
              </a:lnSpc>
            </a:pPr>
            <a:r>
              <a:rPr lang="sr-Cyrl-CS" sz="2000" i="1" dirty="0"/>
              <a:t>Фалусни</a:t>
            </a:r>
            <a:r>
              <a:rPr lang="sr-Cyrl-CS" sz="1800" dirty="0"/>
              <a:t> (сујета, борбеност, дрскост, безобзирност, нарцизам)</a:t>
            </a:r>
          </a:p>
          <a:p>
            <a:pPr>
              <a:lnSpc>
                <a:spcPct val="80000"/>
              </a:lnSpc>
            </a:pPr>
            <a:r>
              <a:rPr lang="sr-Cyrl-CS" sz="2000" i="1" dirty="0"/>
              <a:t>Генитални</a:t>
            </a:r>
            <a:r>
              <a:rPr lang="sr-Cyrl-CS" sz="1800" dirty="0"/>
              <a:t> (уравнотеженост, љубав, марљивост, реалистичност)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АДЛЕРОВА ТЕОРИЈА КАРАКТЕРА</a:t>
            </a:r>
            <a:endParaRPr lang="en-US" sz="36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r-Cyrl-CS" sz="2400" dirty="0"/>
          </a:p>
          <a:p>
            <a:pPr>
              <a:lnSpc>
                <a:spcPct val="90000"/>
              </a:lnSpc>
            </a:pPr>
            <a:r>
              <a:rPr lang="sr-Cyrl-CS" sz="2000" dirty="0"/>
              <a:t>Настанак: </a:t>
            </a:r>
            <a:r>
              <a:rPr lang="sr-Cyrl-CS" sz="2000" i="1" dirty="0"/>
              <a:t>тежња за надмоћи </a:t>
            </a:r>
            <a:r>
              <a:rPr lang="sr-Cyrl-CS" sz="2000" dirty="0"/>
              <a:t>(испољеност) </a:t>
            </a:r>
            <a:r>
              <a:rPr lang="sr-Latn-CS" sz="2000" i="1" dirty="0"/>
              <a:t>vs. </a:t>
            </a:r>
            <a:r>
              <a:rPr lang="sr-Cyrl-CS" sz="2000" i="1" dirty="0"/>
              <a:t>осећање за заједницу </a:t>
            </a:r>
            <a:r>
              <a:rPr lang="sr-Cyrl-CS" sz="2000" dirty="0"/>
              <a:t>(развијеност)</a:t>
            </a:r>
          </a:p>
          <a:p>
            <a:pPr>
              <a:lnSpc>
                <a:spcPct val="90000"/>
              </a:lnSpc>
            </a:pPr>
            <a:r>
              <a:rPr lang="sr-Cyrl-CS" sz="2000" b="1" dirty="0"/>
              <a:t>Агресивни (нападачки) карактер</a:t>
            </a:r>
            <a:r>
              <a:rPr lang="sr-Cyrl-CS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Cyrl-CS" sz="2000" i="1" dirty="0"/>
              <a:t>	</a:t>
            </a:r>
            <a:r>
              <a:rPr lang="sr-Latn-CS" sz="2000" i="1" dirty="0"/>
              <a:t>сујета</a:t>
            </a:r>
            <a:r>
              <a:rPr lang="sr-Latn-CS" sz="2000" dirty="0"/>
              <a:t> (частољубље), </a:t>
            </a:r>
            <a:r>
              <a:rPr lang="sr-Latn-CS" sz="2000" i="1" dirty="0"/>
              <a:t>љубомора, завист, мржња </a:t>
            </a:r>
            <a:r>
              <a:rPr lang="sr-Latn-CS" sz="2000" dirty="0"/>
              <a:t>и</a:t>
            </a:r>
            <a:r>
              <a:rPr lang="sr-Latn-CS" sz="2000" i="1" dirty="0"/>
              <a:t> тврдичлук</a:t>
            </a:r>
            <a:r>
              <a:rPr lang="sr-Latn-CS" sz="2000" dirty="0"/>
              <a:t>.</a:t>
            </a:r>
            <a:endParaRPr lang="sr-Cyrl-CS" sz="2000" dirty="0"/>
          </a:p>
          <a:p>
            <a:pPr>
              <a:lnSpc>
                <a:spcPct val="90000"/>
              </a:lnSpc>
            </a:pPr>
            <a:r>
              <a:rPr lang="sr-Cyrl-CS" sz="2000" b="1" dirty="0"/>
              <a:t>Неагресивни карактер</a:t>
            </a:r>
            <a:r>
              <a:rPr lang="sr-Cyrl-CS" sz="20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r-Cyrl-CS" sz="2000" i="1" dirty="0"/>
              <a:t>	</a:t>
            </a:r>
            <a:r>
              <a:rPr lang="sr-Latn-CS" sz="2000" i="1" dirty="0"/>
              <a:t>бојажљиво</a:t>
            </a:r>
            <a:r>
              <a:rPr lang="sr-Cyrl-CS" sz="2000" i="1" dirty="0"/>
              <a:t>ст</a:t>
            </a:r>
            <a:r>
              <a:rPr lang="sr-Latn-CS" sz="2000" i="1" dirty="0"/>
              <a:t>, повучено</a:t>
            </a:r>
            <a:r>
              <a:rPr lang="sr-Cyrl-CS" sz="2000" i="1" dirty="0"/>
              <a:t>ст</a:t>
            </a:r>
            <a:r>
              <a:rPr lang="sr-Latn-CS" sz="2000" i="1" dirty="0"/>
              <a:t> </a:t>
            </a:r>
            <a:r>
              <a:rPr lang="sr-Latn-CS" sz="2000" dirty="0"/>
              <a:t>и </a:t>
            </a:r>
            <a:r>
              <a:rPr lang="sr-Latn-CS" sz="2000" i="1" dirty="0"/>
              <a:t>малодушно</a:t>
            </a:r>
            <a:r>
              <a:rPr lang="sr-Cyrl-CS" sz="2000" i="1" dirty="0"/>
              <a:t>ст</a:t>
            </a:r>
            <a:r>
              <a:rPr lang="en-US" sz="2000" dirty="0"/>
              <a:t> </a:t>
            </a:r>
            <a:endParaRPr lang="sr-Cyrl-CS" sz="20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ФРОМОВА ТЕОРИЈА И ТИПОЛОГИЈА КАРАКТЕРА</a:t>
            </a:r>
            <a:endParaRPr lang="en-US" sz="36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895600"/>
            <a:ext cx="3706813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Cyrl-CS" sz="2400" b="1" dirty="0" smtClean="0"/>
              <a:t> </a:t>
            </a:r>
            <a:r>
              <a:rPr lang="sr-Cyrl-CS" sz="2400" b="1" dirty="0"/>
              <a:t>Типови карактера</a:t>
            </a:r>
          </a:p>
          <a:p>
            <a:pPr>
              <a:lnSpc>
                <a:spcPct val="80000"/>
              </a:lnSpc>
            </a:pPr>
            <a:r>
              <a:rPr lang="sr-Cyrl-CS" sz="2000" b="1" dirty="0"/>
              <a:t>Продуктивни </a:t>
            </a:r>
            <a:r>
              <a:rPr lang="sr-Cyrl-CS" sz="2000" dirty="0"/>
              <a:t>(стваралаштво, разум, љубав, лични идентитет итд.)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sr-Cyrl-CS" sz="2000" b="1" dirty="0"/>
              <a:t>Непродуктивни</a:t>
            </a:r>
            <a:r>
              <a:rPr lang="sr-Cyrl-CS" sz="20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ru-RU" sz="1800" i="1" dirty="0" smtClean="0"/>
              <a:t>Прималачки</a:t>
            </a:r>
            <a:r>
              <a:rPr lang="ru-RU" sz="1800" b="1" dirty="0" smtClean="0"/>
              <a:t> </a:t>
            </a:r>
            <a:r>
              <a:rPr lang="ru-RU" sz="1800" dirty="0" smtClean="0"/>
              <a:t>(пасивност, субмисивност, опортунизам, оптимизам)</a:t>
            </a:r>
          </a:p>
          <a:p>
            <a:pPr>
              <a:lnSpc>
                <a:spcPct val="80000"/>
              </a:lnSpc>
            </a:pPr>
            <a:r>
              <a:rPr lang="ru-RU" sz="1800" i="1" dirty="0" smtClean="0"/>
              <a:t>Сакупљачки </a:t>
            </a:r>
            <a:r>
              <a:rPr lang="ru-RU" sz="1800" dirty="0" smtClean="0"/>
              <a:t>(шкртост, педантност, тврдоглавост)</a:t>
            </a:r>
          </a:p>
          <a:p>
            <a:pPr>
              <a:lnSpc>
                <a:spcPct val="80000"/>
              </a:lnSpc>
            </a:pPr>
            <a:endParaRPr lang="ru-RU" sz="1800" dirty="0" smtClean="0"/>
          </a:p>
          <a:p>
            <a:pPr>
              <a:lnSpc>
                <a:spcPct val="80000"/>
              </a:lnSpc>
            </a:pPr>
            <a:endParaRPr lang="en-US" sz="18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r-Cyrl-CS" sz="1800" dirty="0"/>
              <a:t> 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2819400"/>
            <a:ext cx="3478212" cy="3352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r-Cyrl-CS" sz="2000" i="1" dirty="0" smtClean="0"/>
          </a:p>
          <a:p>
            <a:pPr>
              <a:lnSpc>
                <a:spcPct val="80000"/>
              </a:lnSpc>
            </a:pPr>
            <a:r>
              <a:rPr lang="sr-Cyrl-CS" sz="2000" i="1" dirty="0" smtClean="0"/>
              <a:t>Израбљивачки </a:t>
            </a:r>
            <a:r>
              <a:rPr lang="sr-Cyrl-CS" sz="1800" dirty="0"/>
              <a:t>(агресивност, цинизам, ароганција, безобзирност)</a:t>
            </a:r>
            <a:endParaRPr lang="sr-Cyrl-CS" sz="2000" i="1" dirty="0"/>
          </a:p>
          <a:p>
            <a:pPr>
              <a:lnSpc>
                <a:spcPct val="80000"/>
              </a:lnSpc>
            </a:pPr>
            <a:r>
              <a:rPr lang="sr-Cyrl-CS" sz="2000" i="1" dirty="0"/>
              <a:t>Тржишни </a:t>
            </a:r>
            <a:r>
              <a:rPr lang="sr-Cyrl-CS" sz="1800" dirty="0"/>
              <a:t>(некритичност, несталност, равнодушност)</a:t>
            </a:r>
            <a:endParaRPr lang="sr-Cyrl-CS" sz="2000" i="1" dirty="0"/>
          </a:p>
          <a:p>
            <a:pPr>
              <a:lnSpc>
                <a:spcPct val="80000"/>
              </a:lnSpc>
            </a:pPr>
            <a:r>
              <a:rPr lang="sr-Cyrl-CS" sz="2000" i="1" dirty="0"/>
              <a:t>Ауторитарни </a:t>
            </a:r>
            <a:r>
              <a:rPr lang="sr-Cyrl-CS" sz="1800" dirty="0"/>
              <a:t>(обожавање моћи, садо-мазохизам)</a:t>
            </a:r>
            <a:endParaRPr lang="sr-Cyrl-CS" sz="2000" i="1" dirty="0"/>
          </a:p>
          <a:p>
            <a:pPr>
              <a:lnSpc>
                <a:spcPct val="80000"/>
              </a:lnSpc>
            </a:pPr>
            <a:r>
              <a:rPr lang="sr-Cyrl-CS" sz="2000" i="1" dirty="0"/>
              <a:t>Некрофилни </a:t>
            </a:r>
            <a:r>
              <a:rPr lang="sr-Cyrl-CS" sz="1800" dirty="0"/>
              <a:t>(конзервативност, деструктивност, хладноћа)</a:t>
            </a:r>
            <a:endParaRPr lang="sr-Cyrl-CS" sz="2000" dirty="0"/>
          </a:p>
          <a:p>
            <a:pPr>
              <a:lnSpc>
                <a:spcPct val="80000"/>
              </a:lnSpc>
            </a:pPr>
            <a:endParaRPr lang="sr-Cyrl-C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sz="3600" dirty="0"/>
              <a:t>ТИПОЛОГИЈА КАРАКТЕРА </a:t>
            </a:r>
            <a:br>
              <a:rPr lang="sr-Cyrl-CS" sz="3600" dirty="0"/>
            </a:br>
            <a:r>
              <a:rPr lang="sr-Cyrl-CS" sz="3600" dirty="0"/>
              <a:t>КАРЕН ХОРНАЈ</a:t>
            </a:r>
            <a:endParaRPr lang="en-US" sz="36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819400"/>
            <a:ext cx="3478213" cy="3352800"/>
          </a:xfrm>
        </p:spPr>
        <p:txBody>
          <a:bodyPr/>
          <a:lstStyle/>
          <a:p>
            <a:r>
              <a:rPr lang="sr-Cyrl-CS" sz="2400" dirty="0"/>
              <a:t>ТРИ ОСНОВНЕ ЖИВОТНЕ СТРАТЕГИЈЕ:</a:t>
            </a:r>
          </a:p>
          <a:p>
            <a:r>
              <a:rPr lang="sr-Cyrl-CS" sz="2000" i="1" dirty="0" smtClean="0"/>
              <a:t>Кретање </a:t>
            </a:r>
            <a:r>
              <a:rPr lang="sr-Cyrl-CS" sz="2000" i="1" dirty="0"/>
              <a:t>ка људима </a:t>
            </a:r>
          </a:p>
          <a:p>
            <a:r>
              <a:rPr lang="sr-Cyrl-CS" sz="2000" i="1" dirty="0"/>
              <a:t>Кретање против људи</a:t>
            </a:r>
          </a:p>
          <a:p>
            <a:r>
              <a:rPr lang="sr-Cyrl-CS" sz="2000" i="1" dirty="0"/>
              <a:t>Кретање од људи</a:t>
            </a:r>
          </a:p>
          <a:p>
            <a:endParaRPr lang="en-US" sz="2000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3788" y="2819400"/>
            <a:ext cx="3478212" cy="3352800"/>
          </a:xfrm>
        </p:spPr>
        <p:txBody>
          <a:bodyPr/>
          <a:lstStyle/>
          <a:p>
            <a:r>
              <a:rPr lang="sr-Cyrl-CS" sz="2400"/>
              <a:t>ТИПОВИ КАРАКТЕРА</a:t>
            </a:r>
          </a:p>
          <a:p>
            <a:r>
              <a:rPr lang="sr-Cyrl-CS" sz="1800"/>
              <a:t>ПОВЛАДЉИВ ТИП (сервилан, гладан љубави, одобравања, потискује агресивност)</a:t>
            </a:r>
          </a:p>
          <a:p>
            <a:r>
              <a:rPr lang="sr-Cyrl-CS" sz="1800"/>
              <a:t>АГРЕСИВНИ ТИП (жуди за успехом, моћи, потискује саосећајност)</a:t>
            </a:r>
          </a:p>
          <a:p>
            <a:r>
              <a:rPr lang="sr-Cyrl-CS" sz="1800"/>
              <a:t>ПОВУЧЕН ТИП (самодовољност, независност, потискује и љубав и агресију)</a:t>
            </a:r>
          </a:p>
          <a:p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Recommending A Strategy</Template>
  <TotalTime>543</TotalTime>
  <Words>597</Words>
  <Application>Microsoft Office PowerPoint</Application>
  <PresentationFormat>On-screen Show (4:3)</PresentationFormat>
  <Paragraphs>99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Recommending A Strategy</vt:lpstr>
      <vt:lpstr>СТРУКТУРА ЛИЧНОСТИ</vt:lpstr>
      <vt:lpstr>СТРУКТУРА ЛИЧНОСТИ – ОСНОВНИ ЕЛЕМЕНТИ</vt:lpstr>
      <vt:lpstr>ЦРТЕ ЛИЧНОСТИ</vt:lpstr>
      <vt:lpstr>ФАКТОРИ ЛИЧНОСТИ </vt:lpstr>
      <vt:lpstr>КАРАКТЕР </vt:lpstr>
      <vt:lpstr>ФРОЈДОВА ТЕОРИЈА И ТИПОЛОГИЈА КАРАКТЕРА</vt:lpstr>
      <vt:lpstr>АДЛЕРОВА ТЕОРИЈА КАРАКТЕРА</vt:lpstr>
      <vt:lpstr>ФРОМОВА ТЕОРИЈА И ТИПОЛОГИЈА КАРАКТЕРА</vt:lpstr>
      <vt:lpstr>ТИПОЛОГИЈА КАРАКТЕРА  КАРЕН ХОРНАЈ</vt:lpstr>
      <vt:lpstr>ТИПОВИ И ТИПОЛОГИЈЕ ЛИЧНОСТИ</vt:lpstr>
      <vt:lpstr>ЈУНГОВА ТИПОЛОГИЈА ЛИЧНОСТИ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КАРАКТЕР</dc:title>
  <dc:creator>Zarko</dc:creator>
  <cp:lastModifiedBy>zarko</cp:lastModifiedBy>
  <cp:revision>39</cp:revision>
  <dcterms:created xsi:type="dcterms:W3CDTF">2006-05-18T20:23:22Z</dcterms:created>
  <dcterms:modified xsi:type="dcterms:W3CDTF">2013-06-04T07:52:29Z</dcterms:modified>
</cp:coreProperties>
</file>